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68" r:id="rId5"/>
    <p:sldId id="266" r:id="rId6"/>
    <p:sldId id="267" r:id="rId7"/>
    <p:sldId id="269" r:id="rId8"/>
  </p:sldIdLst>
  <p:sldSz cx="9144000" cy="5143500" type="screen16x9"/>
  <p:notesSz cx="6858000" cy="9144000"/>
  <p:embeddedFontLst>
    <p:embeddedFont>
      <p:font typeface="Catamaran" panose="020B0604020202020204" charset="0"/>
      <p:regular r:id="rId10"/>
      <p:bold r:id="rId11"/>
    </p:embeddedFont>
    <p:embeddedFont>
      <p:font typeface="EB Garamond" panose="00000500000000000000" pitchFamily="2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52255fc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  <p:sp>
        <p:nvSpPr>
          <p:cNvPr id="52" name="Google Shape;52;g3d52255fc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d52255fc2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  <p:sp>
        <p:nvSpPr>
          <p:cNvPr id="61" name="Google Shape;61;g3d52255fc2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52255fc2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  <p:sp>
        <p:nvSpPr>
          <p:cNvPr id="78" name="Google Shape;78;g3d52255fc2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 — PROMPT ANATOMY (teach before first exercise)
Walk through each row of the anatomy table before the coffee-ad exercise.
ROLE
→ Sets the model's expertise level, vocabulary, and authority
→ "You are a senior copywriter" produces very different output than no role at all
→ Common mistake: assigning a role that doesn't match the task (e.g. "helpful assistant" writing legal briefs)
CONTEXT
→ Who is the client? Who is the audience? What are the constraints?
→ The model has no memory — everything it needs to know must be in the prompt
TASK
→ The actual deliverable. Must be specific: not "write an ad" but "write 3 Facebook ad copy variations, each with hook + body + CTA"
FORMAT
→ Output shape: bullet points or paragraphs? Max words? Number of variations?
→ Without a format anchor, the model picks one — and it's usually not what you pictured
EXAMPLES (Few-shot)
→ Optional but powerful. Show the model exactly what good looks like.
→ Tone-matching, structure-matching, register-matching — all handled by example
---
RIGHT SIDE — Prompting Techniques (mention briefly, will be demonstrated in exercises):
- Zero-Shot: detailed instructions, no examples
- Few-Shot: 2–3 examples to anchor tone/format
- Chain of Thought: step-by-step reasoning before conclusion
- Role Prompting: persona assignment
- Constraint-Based: banned words, word counts, required structure
- Iterative Refinement: the meta-skill — start rough, improve each round
Tell the room: "Every exercise today demonstrates one of these techniques. By the end you'll have used all of them."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3 — THREE EXERCISES (run live, ~20–25 min total)
EXERCISE 01 — COFFEE AD (Zero-Shot)
Setup: Give room 2 minutes to write "an ad for a new coffee brand" — no guidance.
After collecting, reveal the 3 tiers:
  WEAK: "Write an Ad for a new coffee brand."
  BETTER: Adds Facebook, target age 28–40, morning ritual angle, 60-word limit
  BEST: Role + client brief + 3 variations required + hook/body/CTA structure + banned words list
Debrief questions:
→ What did the weak prompt leave open? (format, tone, audience, platform, purpose)
→ What does the banned-words rule force the model to do? (avoid defaults)
→ Why "not Shop Now" as a CTA constraint? (predictability prevention)
---
EXERCISE 02 — LAW FIRM EMAIL (Few-Shot)
Setup: Show all 3 versions — participants don't write this one, just read.
Key teaching: The Best prompt shows the model 2 examples before asking for the real output.
The model mirrors:
→ Measured, professional tone (no emotion, no hedging)
→ Specific structure: what happened → next step → action needed from client
→ Concrete date placeholders
Ask the room: "What would happen if you sent the weak version?" (answer: generic corporate email, no reassurance, wrong register)
Note: This is also a good moment to mention that few-shot anchors work for ANY professional writing — proposals, performance reviews, client summaries.
---
EXERCISE 03 — PATIENT TRIAGE (Chain of Thought)
Key teaching: CoT forces the model to reason before concluding.
Walk through the 5 steps:
  Step 1 — Forces symptom inventory (chest tightness, 2 days, worse mornings)
  Step 2 — Pulls relevant history (hypertension + amlodipine)
  Step 3 — Red flag check (chest tightness + hypertension = cardiac screening)
  Step 4 — Gap analysis (family history unknown, stress reported)
  Step 5 — The actual summary
Ask the room: "Why does it matter that the model shows its reasoning?"
→ In medical/legal/financial contexts, the reasoning IS the output — you need to audit it
→ CoT also catches hallucinations: if the chain is wrong, you catch it before the conclusion is acted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4 — PROMPT DEBUGGING (20 min)
Core teaching: "Every bad output is a clue. The bug is always in the prompt."
THE 5 BUGS — go through these before the exercise:
1. Conflicting instructions → asked for "formal + conversational" at same time → model averaged them
2. Underspecified task → "summarise this" → summarise how, for whom, how long?
3. Missing format anchor → described what you wanted, not what it should look like → model picks a structure
4. Role mismatch → "helpful assistant" writing legal brief → sounds like a chatbot, not a lawyer
5. Ambiguous scope → "rewrite this to be better" → better HOW?
---
CASE: SKINCARE TAGLINE EXERCISE (Exercise 7)
STEP 1 — Show participants the original prompt:
"Write a tagline for our skincare brand. We want something emotional and memorable. The brand is called Bare. We sell minimalist, clean skincare for people who are tired of complicated routines."
STEP 2 — Show the bad output:
"Bare: Pure. Simple. Effective. Clean skincare for a cleaner you. Because you deserve the best, naturally."
Ask room: What's wrong? Give 2 minutes.
Expected answers:
- Sounds like every other skincare brand
- "Because you deserve the best" is a cliché
- "Cleaner you" is awkward
- No actual emotion — just adjectives stacked
- Brand name not used cleverly
STEP 3 — Diagnose the 3 bugs:
Bug 1: "Emotional and memorable" — every brand wants that. What emotion specifically? Relief? Self-acceptance?
Bug 2: No negative constraints — "clean skincare" statistically defaults to generic wellness register
Bug 3: "Minimalist" describes the product, not the voice — is this quiet luxury or anti-BS challenger?
STEP 4 — Show the fix:
Key additions: specific feeling (relief, not aspiration), banned word list (pure/clean/simple/natural/effective/deserve/best), double-meaning instruction for "Bare"
Output: "Bare. Nothing to prove." / "Stop performing. Start Bare."
KEY TAKEAWAY — say this explicitly:
"The fix was not rewriting from scratch. It was diagnosing three specific gaps and patching exactly those. Most people, when shown a bad output, say they'd change everything. The skill is changing only what caused the problem."
CLOSE: Ask the room — if you received the bad output right now, what would you have changed first? Compare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1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7238" t="12681" r="13811" b="35731"/>
          <a:stretch/>
        </p:blipFill>
        <p:spPr>
          <a:xfrm>
            <a:off x="6129681" y="3458068"/>
            <a:ext cx="832448" cy="80315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34276" y="657356"/>
            <a:ext cx="5378700" cy="21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Arial"/>
                <a:ea typeface="Georgia"/>
                <a:cs typeface="Georgia"/>
                <a:sym typeface="Georgia"/>
              </a:rPr>
              <a:t>INTRODUCING</a:t>
            </a:r>
            <a:br>
              <a:rPr lang="en-GB" sz="2800">
                <a:solidFill>
                  <a:schemeClr val="lt1"/>
                </a:solidFill>
                <a:latin typeface="Arial"/>
                <a:ea typeface="Georgia"/>
                <a:cs typeface="Georgia"/>
                <a:sym typeface="Georgia"/>
              </a:rPr>
            </a:br>
            <a:endParaRPr sz="2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Arial"/>
                <a:ea typeface="Georgia"/>
                <a:cs typeface="Georgia"/>
                <a:sym typeface="Georgia"/>
              </a:rPr>
              <a:t>PROMPT</a:t>
            </a:r>
            <a:endParaRPr sz="44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Arial"/>
                <a:ea typeface="Georgia"/>
                <a:cs typeface="Georgia"/>
                <a:sym typeface="Georgia"/>
              </a:rPr>
              <a:t>ENGINEERING</a:t>
            </a:r>
            <a:endParaRPr sz="44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4276" y="3257726"/>
            <a:ext cx="47877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ea typeface="EB Garamond"/>
                <a:cs typeface="EB Garamond"/>
                <a:sym typeface="EB Garamond"/>
              </a:rPr>
              <a:t>Prompt Engineering is the art of designing effective inputs to guide AI models towards optimal outputs. This introduction sets the stage for mastering this crucial skill.</a:t>
            </a:r>
            <a:endParaRPr sz="17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091149" y="3463039"/>
            <a:ext cx="23835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ea typeface="EB Garamond"/>
                <a:cs typeface="EB Garamond"/>
                <a:sym typeface="EB Garamond"/>
              </a:rPr>
              <a:t>Presented By :</a:t>
            </a:r>
            <a:endParaRPr sz="1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EB Garamond"/>
                <a:cs typeface="EB Garamond"/>
                <a:sym typeface="EB Garamond"/>
              </a:rPr>
              <a:t>Shubham Ranjan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93" y="429762"/>
            <a:ext cx="5123507" cy="32145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322225"/>
            <a:ext cx="8445900" cy="1673108"/>
          </a:xfrm>
          <a:prstGeom prst="rect">
            <a:avLst/>
          </a:prstGeom>
          <a:solidFill>
            <a:schemeClr val="bg2">
              <a:lumMod val="40000"/>
              <a:lumOff val="60000"/>
              <a:alpha val="4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/>
          <p:nvPr/>
        </p:nvSpPr>
        <p:spPr>
          <a:xfrm>
            <a:off x="457200" y="345475"/>
            <a:ext cx="5182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ea typeface="Catamaran"/>
                <a:cs typeface="Catamaran"/>
                <a:sym typeface="Catamaran"/>
              </a:rPr>
              <a:t>PROMPTING?</a:t>
            </a:r>
            <a:endParaRPr sz="24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57200" y="955775"/>
            <a:ext cx="84459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ea typeface="Catamaran"/>
                <a:cs typeface="Catamaran"/>
                <a:sym typeface="Catamaran"/>
              </a:rPr>
              <a:t>The art of crafting precise inputs (prompts) to guide an AI model towards generating the desired output.</a:t>
            </a:r>
            <a:endParaRPr sz="160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17450" y="1797134"/>
            <a:ext cx="1480566" cy="527700"/>
          </a:xfrm>
          <a:prstGeom prst="roundRect">
            <a:avLst>
              <a:gd name="adj" fmla="val 16667"/>
            </a:avLst>
          </a:prstGeom>
          <a:solidFill>
            <a:srgbClr val="213A5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Arial"/>
                <a:ea typeface="Catamaran"/>
                <a:cs typeface="Catamaran"/>
                <a:sym typeface="Catamaran"/>
              </a:rPr>
              <a:t>PROMPT</a:t>
            </a:r>
            <a:endParaRPr sz="20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68138" y="2004122"/>
            <a:ext cx="9828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735725" y="2004122"/>
            <a:ext cx="9828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3521063" y="1558247"/>
            <a:ext cx="1944540" cy="941328"/>
          </a:xfrm>
          <a:prstGeom prst="cloud">
            <a:avLst/>
          </a:prstGeom>
          <a:solidFill>
            <a:srgbClr val="CFE2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Arial"/>
                <a:ea typeface="Catamaran"/>
                <a:cs typeface="Catamaran"/>
                <a:sym typeface="Catamaran"/>
              </a:rPr>
              <a:t>AI MODEL</a:t>
            </a:r>
            <a:endParaRPr sz="21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6988650" y="1765072"/>
            <a:ext cx="1705750" cy="527700"/>
          </a:xfrm>
          <a:prstGeom prst="roundRect">
            <a:avLst>
              <a:gd name="adj" fmla="val 16667"/>
            </a:avLst>
          </a:prstGeom>
          <a:solidFill>
            <a:srgbClr val="213A5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  <a:latin typeface="Arial"/>
                <a:ea typeface="Catamaran"/>
                <a:cs typeface="Catamaran"/>
                <a:sym typeface="Catamaran"/>
              </a:rPr>
              <a:t>RESPONSE</a:t>
            </a:r>
            <a:endParaRPr sz="20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17450" y="2684100"/>
            <a:ext cx="65145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  <a:ea typeface="Catamaran"/>
                <a:cs typeface="Catamaran"/>
                <a:sym typeface="Catamaran"/>
              </a:rPr>
              <a:t>WHY  PROMPTING  MATTERS</a:t>
            </a:r>
            <a:endParaRPr sz="24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19050" y="3322225"/>
            <a:ext cx="3521150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FFFF"/>
                </a:solidFill>
                <a:ea typeface="Catamaran"/>
                <a:cs typeface="Catamaran"/>
                <a:sym typeface="Catamaran"/>
              </a:rPr>
              <a:t>BETTER RESULTS:</a:t>
            </a:r>
            <a:r>
              <a:rPr lang="en-GB" sz="1200" b="1">
                <a:solidFill>
                  <a:schemeClr val="lt1"/>
                </a:solidFill>
                <a:ea typeface="Catamaran"/>
                <a:cs typeface="Catamaran"/>
                <a:sym typeface="Catamaran"/>
              </a:rPr>
              <a:t> Obtain more accurate and relevant outputs.</a:t>
            </a:r>
            <a:endParaRPr sz="12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b="1">
                <a:solidFill>
                  <a:srgbClr val="00FFFF"/>
                </a:solidFill>
                <a:ea typeface="Catamaran"/>
                <a:cs typeface="Catamaran"/>
                <a:sym typeface="Catamaran"/>
              </a:rPr>
            </a:br>
            <a:r>
              <a:rPr lang="en-GB" sz="1200" b="1">
                <a:solidFill>
                  <a:srgbClr val="00FFFF"/>
                </a:solidFill>
                <a:ea typeface="Catamaran"/>
                <a:cs typeface="Catamaran"/>
                <a:sym typeface="Catamaran"/>
              </a:rPr>
              <a:t>EFFICIENCY:</a:t>
            </a:r>
            <a:r>
              <a:rPr lang="en-GB" sz="1200" b="1">
                <a:solidFill>
                  <a:schemeClr val="lt1"/>
                </a:solidFill>
                <a:ea typeface="Catamaran"/>
                <a:cs typeface="Catamaran"/>
                <a:sym typeface="Catamaran"/>
              </a:rPr>
              <a:t> Save time by reducing iteration cycles.</a:t>
            </a:r>
            <a:endParaRPr sz="12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b="1">
                <a:solidFill>
                  <a:srgbClr val="00FFFF"/>
                </a:solidFill>
                <a:ea typeface="Catamaran"/>
                <a:cs typeface="Catamaran"/>
                <a:sym typeface="Catamaran"/>
              </a:rPr>
            </a:br>
            <a:endParaRPr sz="12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" name="AutoShape 2" descr="https://inc-powerpoint.officeapps.live.com/pods/GetClipboardImage.ashx?Id=c812206d-0d47-4475-94fb-adc54bf64971&amp;DC=IN4&amp;pkey=ca4a18a2-0e4f-4de1-9146-6f247d367e05&amp;wdwaccluster=IN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Google Shape;71;p14"/>
          <p:cNvSpPr txBox="1"/>
          <p:nvPr/>
        </p:nvSpPr>
        <p:spPr>
          <a:xfrm>
            <a:off x="5288149" y="3322225"/>
            <a:ext cx="3233283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FFFF"/>
                </a:solidFill>
                <a:ea typeface="Catamaran"/>
                <a:cs typeface="Catamaran"/>
                <a:sym typeface="Catamaran"/>
              </a:rPr>
              <a:t>CONTROL</a:t>
            </a:r>
            <a:r>
              <a:rPr lang="en-GB" sz="1200" b="1">
                <a:solidFill>
                  <a:schemeClr val="lt1"/>
                </a:solidFill>
                <a:ea typeface="Catamaran"/>
                <a:cs typeface="Catamaran"/>
                <a:sym typeface="Catamaran"/>
              </a:rPr>
              <a:t>: Steer AI behaviour and style effectively.</a:t>
            </a:r>
            <a:endParaRPr sz="12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b="1">
                <a:solidFill>
                  <a:srgbClr val="00FFFF"/>
                </a:solidFill>
                <a:ea typeface="Catamaran"/>
                <a:cs typeface="Catamaran"/>
                <a:sym typeface="Catamaran"/>
              </a:rPr>
            </a:br>
            <a:r>
              <a:rPr lang="en-GB" sz="1200" b="1">
                <a:solidFill>
                  <a:srgbClr val="00FFFF"/>
                </a:solidFill>
                <a:ea typeface="Catamaran"/>
                <a:cs typeface="Catamaran"/>
                <a:sym typeface="Catamaran"/>
              </a:rPr>
              <a:t>INNOVATION</a:t>
            </a:r>
            <a:r>
              <a:rPr lang="en-GB" sz="1200" b="1">
                <a:solidFill>
                  <a:schemeClr val="lt1"/>
                </a:solidFill>
                <a:ea typeface="Catamaran"/>
                <a:cs typeface="Catamaran"/>
                <a:sym typeface="Catamaran"/>
              </a:rPr>
              <a:t>: Unlock new possibilities in creation &amp; problem - solving.</a:t>
            </a:r>
            <a:endParaRPr sz="12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205489" y="1062488"/>
            <a:ext cx="3850625" cy="222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 b="1">
                <a:solidFill>
                  <a:schemeClr val="lt1"/>
                </a:solidFill>
                <a:latin typeface="Arial"/>
                <a:ea typeface="Catamaran"/>
                <a:cs typeface="Catamaran"/>
                <a:sym typeface="Catamaran"/>
              </a:rPr>
              <a:t>LET’S DO SOME LIVE ACTIVITIES</a:t>
            </a:r>
            <a:endParaRPr sz="5100" b="1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82" name="Google Shape;82;p15" descr="Machine learning isolated cartoon vector illustrations.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012" y="2173354"/>
            <a:ext cx="2061201" cy="206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descr="STEM education abstract concept vector illustration.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413" y="2174373"/>
            <a:ext cx="2061199" cy="206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Fun learning activities abstract concept vector illustrations. (provided by Getty Images)"/>
          <p:cNvPicPr preferRelativeResize="0"/>
          <p:nvPr/>
        </p:nvPicPr>
        <p:blipFill rotWithShape="1">
          <a:blip r:embed="rId5">
            <a:alphaModFix/>
          </a:blip>
          <a:srcRect r="4196" b="24738"/>
          <a:stretch/>
        </p:blipFill>
        <p:spPr>
          <a:xfrm>
            <a:off x="4571413" y="354169"/>
            <a:ext cx="4256005" cy="167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411480" y="109728"/>
            <a:ext cx="6858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Prompt Anatomy</a:t>
            </a:r>
            <a:endParaRPr lang="en-US" sz="2800"/>
          </a:p>
        </p:txBody>
      </p:sp>
      <p:sp>
        <p:nvSpPr>
          <p:cNvPr id="4" name="Text 2"/>
          <p:cNvSpPr/>
          <p:nvPr/>
        </p:nvSpPr>
        <p:spPr>
          <a:xfrm>
            <a:off x="411480" y="603504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>
                <a:solidFill>
                  <a:srgbClr val="CADCFC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The building blocks every good prompt shares</a:t>
            </a:r>
            <a:endParaRPr lang="en-US" sz="1300"/>
          </a:p>
        </p:txBody>
      </p:sp>
      <p:sp>
        <p:nvSpPr>
          <p:cNvPr id="5" name="Text 3"/>
          <p:cNvSpPr/>
          <p:nvPr/>
        </p:nvSpPr>
        <p:spPr>
          <a:xfrm>
            <a:off x="7772400" y="91440"/>
            <a:ext cx="1188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100"/>
          </a:p>
        </p:txBody>
      </p:sp>
      <p:sp>
        <p:nvSpPr>
          <p:cNvPr id="6" name="Shape 4"/>
          <p:cNvSpPr/>
          <p:nvPr/>
        </p:nvSpPr>
        <p:spPr>
          <a:xfrm>
            <a:off x="365760" y="1188720"/>
            <a:ext cx="1188720" cy="53035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365760" y="1188720"/>
            <a:ext cx="1188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Role</a:t>
            </a:r>
            <a:endParaRPr lang="en-US" sz="1200"/>
          </a:p>
        </p:txBody>
      </p:sp>
      <p:sp>
        <p:nvSpPr>
          <p:cNvPr id="8" name="Shape 6"/>
          <p:cNvSpPr/>
          <p:nvPr/>
        </p:nvSpPr>
        <p:spPr>
          <a:xfrm>
            <a:off x="1600200" y="1188720"/>
            <a:ext cx="3383280" cy="530352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1664208" y="1188720"/>
            <a:ext cx="32461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Tell the model who it is</a:t>
            </a:r>
            <a:endParaRPr lang="en-US" sz="1200"/>
          </a:p>
        </p:txBody>
      </p:sp>
      <p:sp>
        <p:nvSpPr>
          <p:cNvPr id="10" name="Shape 8"/>
          <p:cNvSpPr/>
          <p:nvPr/>
        </p:nvSpPr>
        <p:spPr>
          <a:xfrm>
            <a:off x="365760" y="1883664"/>
            <a:ext cx="1188720" cy="53035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365760" y="1883664"/>
            <a:ext cx="1188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Context</a:t>
            </a:r>
            <a:endParaRPr lang="en-US" sz="1200"/>
          </a:p>
        </p:txBody>
      </p:sp>
      <p:sp>
        <p:nvSpPr>
          <p:cNvPr id="12" name="Shape 10"/>
          <p:cNvSpPr/>
          <p:nvPr/>
        </p:nvSpPr>
        <p:spPr>
          <a:xfrm>
            <a:off x="1600200" y="1883664"/>
            <a:ext cx="3383280" cy="530352"/>
          </a:xfrm>
          <a:prstGeom prst="rect">
            <a:avLst/>
          </a:prstGeom>
          <a:solidFill>
            <a:srgbClr val="F5F5F0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1664208" y="1883664"/>
            <a:ext cx="32461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Situation, background, constraints</a:t>
            </a:r>
            <a:endParaRPr lang="en-US" sz="1200"/>
          </a:p>
        </p:txBody>
      </p:sp>
      <p:sp>
        <p:nvSpPr>
          <p:cNvPr id="14" name="Shape 12"/>
          <p:cNvSpPr/>
          <p:nvPr/>
        </p:nvSpPr>
        <p:spPr>
          <a:xfrm>
            <a:off x="365760" y="2578608"/>
            <a:ext cx="1188720" cy="53035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Text 13"/>
          <p:cNvSpPr/>
          <p:nvPr/>
        </p:nvSpPr>
        <p:spPr>
          <a:xfrm>
            <a:off x="365760" y="2578608"/>
            <a:ext cx="1188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Task</a:t>
            </a:r>
            <a:endParaRPr lang="en-US" sz="1200"/>
          </a:p>
        </p:txBody>
      </p:sp>
      <p:sp>
        <p:nvSpPr>
          <p:cNvPr id="16" name="Shape 14"/>
          <p:cNvSpPr/>
          <p:nvPr/>
        </p:nvSpPr>
        <p:spPr>
          <a:xfrm>
            <a:off x="1600200" y="2578608"/>
            <a:ext cx="3383280" cy="530352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7" name="Text 15"/>
          <p:cNvSpPr/>
          <p:nvPr/>
        </p:nvSpPr>
        <p:spPr>
          <a:xfrm>
            <a:off x="1664208" y="2578608"/>
            <a:ext cx="32461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Clear, specific instruction</a:t>
            </a:r>
            <a:endParaRPr lang="en-US" sz="1200"/>
          </a:p>
        </p:txBody>
      </p:sp>
      <p:sp>
        <p:nvSpPr>
          <p:cNvPr id="18" name="Shape 16"/>
          <p:cNvSpPr/>
          <p:nvPr/>
        </p:nvSpPr>
        <p:spPr>
          <a:xfrm>
            <a:off x="365760" y="3273552"/>
            <a:ext cx="1188720" cy="53035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Text 17"/>
          <p:cNvSpPr/>
          <p:nvPr/>
        </p:nvSpPr>
        <p:spPr>
          <a:xfrm>
            <a:off x="365760" y="3273552"/>
            <a:ext cx="1188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Format</a:t>
            </a:r>
            <a:endParaRPr lang="en-US" sz="1200"/>
          </a:p>
        </p:txBody>
      </p:sp>
      <p:sp>
        <p:nvSpPr>
          <p:cNvPr id="20" name="Shape 18"/>
          <p:cNvSpPr/>
          <p:nvPr/>
        </p:nvSpPr>
        <p:spPr>
          <a:xfrm>
            <a:off x="1600200" y="3273552"/>
            <a:ext cx="3383280" cy="530352"/>
          </a:xfrm>
          <a:prstGeom prst="rect">
            <a:avLst/>
          </a:prstGeom>
          <a:solidFill>
            <a:srgbClr val="F5F5F0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Text 19"/>
          <p:cNvSpPr/>
          <p:nvPr/>
        </p:nvSpPr>
        <p:spPr>
          <a:xfrm>
            <a:off x="1664208" y="3273552"/>
            <a:ext cx="32461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Output shape — length, structure, tone</a:t>
            </a:r>
            <a:endParaRPr lang="en-US" sz="1200"/>
          </a:p>
        </p:txBody>
      </p:sp>
      <p:sp>
        <p:nvSpPr>
          <p:cNvPr id="22" name="Shape 20"/>
          <p:cNvSpPr/>
          <p:nvPr/>
        </p:nvSpPr>
        <p:spPr>
          <a:xfrm>
            <a:off x="365760" y="3968496"/>
            <a:ext cx="1188720" cy="530352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Text 21"/>
          <p:cNvSpPr/>
          <p:nvPr/>
        </p:nvSpPr>
        <p:spPr>
          <a:xfrm>
            <a:off x="365760" y="3968496"/>
            <a:ext cx="11887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Examples</a:t>
            </a:r>
            <a:endParaRPr lang="en-US" sz="1200"/>
          </a:p>
        </p:txBody>
      </p:sp>
      <p:sp>
        <p:nvSpPr>
          <p:cNvPr id="24" name="Shape 22"/>
          <p:cNvSpPr/>
          <p:nvPr/>
        </p:nvSpPr>
        <p:spPr>
          <a:xfrm>
            <a:off x="1600200" y="3968496"/>
            <a:ext cx="3383280" cy="530352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23"/>
          <p:cNvSpPr/>
          <p:nvPr/>
        </p:nvSpPr>
        <p:spPr>
          <a:xfrm>
            <a:off x="1664208" y="3968496"/>
            <a:ext cx="32461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Few-shot anchors (optional but powerful)</a:t>
            </a:r>
            <a:endParaRPr lang="en-US" sz="1200"/>
          </a:p>
        </p:txBody>
      </p:sp>
      <p:sp>
        <p:nvSpPr>
          <p:cNvPr id="26" name="Shape 24"/>
          <p:cNvSpPr/>
          <p:nvPr/>
        </p:nvSpPr>
        <p:spPr>
          <a:xfrm>
            <a:off x="5212080" y="1143000"/>
            <a:ext cx="0" cy="3749040"/>
          </a:xfrm>
          <a:prstGeom prst="line">
            <a:avLst/>
          </a:prstGeom>
          <a:noFill/>
          <a:ln w="1524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Shape 25"/>
          <p:cNvSpPr/>
          <p:nvPr/>
        </p:nvSpPr>
        <p:spPr>
          <a:xfrm>
            <a:off x="5440680" y="1188720"/>
            <a:ext cx="1664208" cy="100584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8" name="Text 26"/>
          <p:cNvSpPr/>
          <p:nvPr/>
        </p:nvSpPr>
        <p:spPr>
          <a:xfrm>
            <a:off x="5440680" y="1188720"/>
            <a:ext cx="166420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Zero-Shot</a:t>
            </a:r>
            <a:endParaRPr lang="en-US" sz="1200"/>
          </a:p>
        </p:txBody>
      </p:sp>
      <p:sp>
        <p:nvSpPr>
          <p:cNvPr id="29" name="Shape 27"/>
          <p:cNvSpPr/>
          <p:nvPr/>
        </p:nvSpPr>
        <p:spPr>
          <a:xfrm>
            <a:off x="7251192" y="1188720"/>
            <a:ext cx="1664208" cy="1005840"/>
          </a:xfrm>
          <a:prstGeom prst="rect">
            <a:avLst/>
          </a:prstGeom>
          <a:solidFill>
            <a:srgbClr val="2E75B6"/>
          </a:solidFill>
          <a:ln w="12700">
            <a:solidFill>
              <a:srgbClr val="2E75B6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0" name="Text 28"/>
          <p:cNvSpPr/>
          <p:nvPr/>
        </p:nvSpPr>
        <p:spPr>
          <a:xfrm>
            <a:off x="7251192" y="1188720"/>
            <a:ext cx="166420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Few-Shot</a:t>
            </a:r>
            <a:endParaRPr lang="en-US" sz="1200"/>
          </a:p>
        </p:txBody>
      </p:sp>
      <p:sp>
        <p:nvSpPr>
          <p:cNvPr id="31" name="Shape 29"/>
          <p:cNvSpPr/>
          <p:nvPr/>
        </p:nvSpPr>
        <p:spPr>
          <a:xfrm>
            <a:off x="5440680" y="2423160"/>
            <a:ext cx="1664208" cy="1005840"/>
          </a:xfrm>
          <a:prstGeom prst="rect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2" name="Text 30"/>
          <p:cNvSpPr/>
          <p:nvPr/>
        </p:nvSpPr>
        <p:spPr>
          <a:xfrm>
            <a:off x="5440680" y="2423160"/>
            <a:ext cx="166420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Chain of Thought</a:t>
            </a:r>
            <a:endParaRPr lang="en-US" sz="1200"/>
          </a:p>
        </p:txBody>
      </p:sp>
      <p:sp>
        <p:nvSpPr>
          <p:cNvPr id="33" name="Shape 31"/>
          <p:cNvSpPr/>
          <p:nvPr/>
        </p:nvSpPr>
        <p:spPr>
          <a:xfrm>
            <a:off x="7251192" y="2423160"/>
            <a:ext cx="1664208" cy="1005840"/>
          </a:xfrm>
          <a:prstGeom prst="rect">
            <a:avLst/>
          </a:prstGeom>
          <a:solidFill>
            <a:srgbClr val="6B4226"/>
          </a:solidFill>
          <a:ln w="12700">
            <a:solidFill>
              <a:srgbClr val="6B4226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4" name="Text 32"/>
          <p:cNvSpPr/>
          <p:nvPr/>
        </p:nvSpPr>
        <p:spPr>
          <a:xfrm>
            <a:off x="7251192" y="2423160"/>
            <a:ext cx="166420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Role Prompting</a:t>
            </a:r>
            <a:endParaRPr lang="en-US" sz="1200"/>
          </a:p>
        </p:txBody>
      </p:sp>
      <p:sp>
        <p:nvSpPr>
          <p:cNvPr id="35" name="Shape 33"/>
          <p:cNvSpPr/>
          <p:nvPr/>
        </p:nvSpPr>
        <p:spPr>
          <a:xfrm>
            <a:off x="5440680" y="3657600"/>
            <a:ext cx="1664208" cy="1005840"/>
          </a:xfrm>
          <a:prstGeom prst="rect">
            <a:avLst/>
          </a:prstGeom>
          <a:solidFill>
            <a:srgbClr val="6B246B"/>
          </a:solidFill>
          <a:ln w="12700">
            <a:solidFill>
              <a:srgbClr val="6B246B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6" name="Text 34"/>
          <p:cNvSpPr/>
          <p:nvPr/>
        </p:nvSpPr>
        <p:spPr>
          <a:xfrm>
            <a:off x="5440680" y="3657600"/>
            <a:ext cx="166420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Constraint-Based</a:t>
            </a:r>
            <a:endParaRPr lang="en-US" sz="1200"/>
          </a:p>
        </p:txBody>
      </p:sp>
      <p:sp>
        <p:nvSpPr>
          <p:cNvPr id="37" name="Shape 35"/>
          <p:cNvSpPr/>
          <p:nvPr/>
        </p:nvSpPr>
        <p:spPr>
          <a:xfrm>
            <a:off x="7251192" y="3657600"/>
            <a:ext cx="1664208" cy="1005840"/>
          </a:xfrm>
          <a:prstGeom prst="rect">
            <a:avLst/>
          </a:prstGeom>
          <a:solidFill>
            <a:srgbClr val="375623"/>
          </a:solidFill>
          <a:ln w="12700">
            <a:solidFill>
              <a:srgbClr val="375623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8" name="Text 36"/>
          <p:cNvSpPr/>
          <p:nvPr/>
        </p:nvSpPr>
        <p:spPr>
          <a:xfrm>
            <a:off x="7251192" y="3657600"/>
            <a:ext cx="166420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Iterative Refinement</a:t>
            </a:r>
            <a:endParaRPr lang="en-US" sz="1200"/>
          </a:p>
        </p:txBody>
      </p:sp>
      <p:sp>
        <p:nvSpPr>
          <p:cNvPr id="39" name="Text 37"/>
          <p:cNvSpPr/>
          <p:nvPr/>
        </p:nvSpPr>
        <p:spPr>
          <a:xfrm>
            <a:off x="5394960" y="347472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CADCFC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Prompting Techniques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0000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411480" y="109728"/>
            <a:ext cx="6858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Live Exercises</a:t>
            </a:r>
            <a:endParaRPr lang="en-US" sz="2800"/>
          </a:p>
        </p:txBody>
      </p:sp>
      <p:sp>
        <p:nvSpPr>
          <p:cNvPr id="4" name="Text 2"/>
          <p:cNvSpPr/>
          <p:nvPr/>
        </p:nvSpPr>
        <p:spPr>
          <a:xfrm>
            <a:off x="411480" y="603504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>
                <a:solidFill>
                  <a:srgbClr val="CADCFC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Weak → Better → Best — spot the upgrade</a:t>
            </a:r>
            <a:endParaRPr lang="en-US" sz="1300"/>
          </a:p>
        </p:txBody>
      </p:sp>
      <p:sp>
        <p:nvSpPr>
          <p:cNvPr id="5" name="Text 3"/>
          <p:cNvSpPr/>
          <p:nvPr/>
        </p:nvSpPr>
        <p:spPr>
          <a:xfrm>
            <a:off x="7772400" y="91440"/>
            <a:ext cx="1188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100"/>
          </a:p>
        </p:txBody>
      </p:sp>
      <p:sp>
        <p:nvSpPr>
          <p:cNvPr id="6" name="Shape 4"/>
          <p:cNvSpPr/>
          <p:nvPr/>
        </p:nvSpPr>
        <p:spPr>
          <a:xfrm>
            <a:off x="301752" y="1097280"/>
            <a:ext cx="2788920" cy="379476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" name="Shape 5"/>
          <p:cNvSpPr/>
          <p:nvPr/>
        </p:nvSpPr>
        <p:spPr>
          <a:xfrm>
            <a:off x="320040" y="1097280"/>
            <a:ext cx="2788920" cy="64008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457200" y="120700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1F386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200"/>
          </a:p>
        </p:txBody>
      </p:sp>
      <p:sp>
        <p:nvSpPr>
          <p:cNvPr id="9" name="Text 7"/>
          <p:cNvSpPr/>
          <p:nvPr/>
        </p:nvSpPr>
        <p:spPr>
          <a:xfrm>
            <a:off x="978408" y="1207008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Coffee Ad</a:t>
            </a:r>
            <a:endParaRPr lang="en-US" sz="1600"/>
          </a:p>
        </p:txBody>
      </p:sp>
      <p:sp>
        <p:nvSpPr>
          <p:cNvPr id="10" name="Shape 8"/>
          <p:cNvSpPr/>
          <p:nvPr/>
        </p:nvSpPr>
        <p:spPr>
          <a:xfrm>
            <a:off x="457200" y="1801368"/>
            <a:ext cx="1280160" cy="292608"/>
          </a:xfrm>
          <a:prstGeom prst="roundRect">
            <a:avLst>
              <a:gd name="adj" fmla="val 18750"/>
            </a:avLst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1" name="Text 9"/>
          <p:cNvSpPr/>
          <p:nvPr/>
        </p:nvSpPr>
        <p:spPr>
          <a:xfrm>
            <a:off x="457200" y="1801368"/>
            <a:ext cx="1280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Zero-Shot</a:t>
            </a:r>
            <a:endParaRPr lang="en-US" sz="1000"/>
          </a:p>
        </p:txBody>
      </p:sp>
      <p:sp>
        <p:nvSpPr>
          <p:cNvPr id="12" name="Text 10"/>
          <p:cNvSpPr/>
          <p:nvPr/>
        </p:nvSpPr>
        <p:spPr>
          <a:xfrm>
            <a:off x="457200" y="2240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>
                <a:solidFill>
                  <a:srgbClr val="888888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Task</a:t>
            </a:r>
            <a:endParaRPr lang="en-US" sz="900"/>
          </a:p>
        </p:txBody>
      </p:sp>
      <p:sp>
        <p:nvSpPr>
          <p:cNvPr id="13" name="Text 11"/>
          <p:cNvSpPr/>
          <p:nvPr/>
        </p:nvSpPr>
        <p:spPr>
          <a:xfrm>
            <a:off x="457200" y="2468880"/>
            <a:ext cx="253288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44444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Write an Ad for a new coffee brand.</a:t>
            </a:r>
          </a:p>
        </p:txBody>
      </p:sp>
      <p:sp>
        <p:nvSpPr>
          <p:cNvPr id="14" name="Shape 12"/>
          <p:cNvSpPr/>
          <p:nvPr/>
        </p:nvSpPr>
        <p:spPr>
          <a:xfrm>
            <a:off x="457200" y="3127248"/>
            <a:ext cx="2514600" cy="0"/>
          </a:xfrm>
          <a:prstGeom prst="line">
            <a:avLst/>
          </a:prstGeom>
          <a:noFill/>
          <a:ln w="1016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Text 13"/>
          <p:cNvSpPr/>
          <p:nvPr/>
        </p:nvSpPr>
        <p:spPr>
          <a:xfrm>
            <a:off x="457200" y="3200400"/>
            <a:ext cx="25328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>
                <a:solidFill>
                  <a:srgbClr val="1F386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Best prompt includes:</a:t>
            </a:r>
            <a:endParaRPr lang="en-US" sz="900"/>
          </a:p>
        </p:txBody>
      </p:sp>
      <p:sp>
        <p:nvSpPr>
          <p:cNvPr id="16" name="Text 14"/>
          <p:cNvSpPr/>
          <p:nvPr/>
        </p:nvSpPr>
        <p:spPr>
          <a:xfrm>
            <a:off x="457200" y="3447288"/>
            <a:ext cx="2532888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ea typeface="Calibri"/>
                <a:cs typeface="Calibri"/>
              </a:rPr>
              <a:t>Give brand name</a:t>
            </a: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3 variations with Hook + Body + CTA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Banned: 'premium', 'perfect'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ea typeface="Calibri"/>
                <a:cs typeface="Calibri"/>
              </a:rPr>
              <a:t>Tone: confident, never </a:t>
            </a:r>
            <a:r>
              <a:rPr lang="en-US" sz="1000" err="1">
                <a:solidFill>
                  <a:srgbClr val="1A1A1A"/>
                </a:solidFill>
                <a:ea typeface="Calibri"/>
                <a:cs typeface="Calibri"/>
              </a:rPr>
              <a:t>salesy</a:t>
            </a:r>
            <a:endParaRPr lang="en-US" sz="1000">
              <a:ea typeface="Calibri"/>
              <a:cs typeface="Calibri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246120" y="1097280"/>
            <a:ext cx="2788920" cy="379476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8" name="Shape 16"/>
          <p:cNvSpPr/>
          <p:nvPr/>
        </p:nvSpPr>
        <p:spPr>
          <a:xfrm>
            <a:off x="3246120" y="1097280"/>
            <a:ext cx="2788920" cy="64008"/>
          </a:xfrm>
          <a:prstGeom prst="rect">
            <a:avLst/>
          </a:prstGeom>
          <a:solidFill>
            <a:srgbClr val="2E75B6"/>
          </a:solidFill>
          <a:ln w="12700">
            <a:solidFill>
              <a:srgbClr val="2E75B6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9" name="Text 17"/>
          <p:cNvSpPr/>
          <p:nvPr/>
        </p:nvSpPr>
        <p:spPr>
          <a:xfrm>
            <a:off x="3383280" y="120700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2E75B6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200"/>
          </a:p>
        </p:txBody>
      </p:sp>
      <p:sp>
        <p:nvSpPr>
          <p:cNvPr id="20" name="Text 18"/>
          <p:cNvSpPr/>
          <p:nvPr/>
        </p:nvSpPr>
        <p:spPr>
          <a:xfrm>
            <a:off x="3904488" y="1207008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1A1A1A"/>
                </a:solidFill>
                <a:ea typeface="Calibri"/>
                <a:cs typeface="Calibri"/>
              </a:rPr>
              <a:t>Create Beach Image</a:t>
            </a:r>
            <a:endParaRPr lang="en-US" sz="1600" b="1">
              <a:solidFill>
                <a:srgbClr val="1A1A1A"/>
              </a:solidFill>
              <a:latin typeface="Arial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383280" y="1801368"/>
            <a:ext cx="1280160" cy="292608"/>
          </a:xfrm>
          <a:prstGeom prst="roundRect">
            <a:avLst>
              <a:gd name="adj" fmla="val 18750"/>
            </a:avLst>
          </a:prstGeom>
          <a:solidFill>
            <a:srgbClr val="2E75B6"/>
          </a:solidFill>
          <a:ln w="12700">
            <a:solidFill>
              <a:srgbClr val="2E75B6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2" name="Text 20"/>
          <p:cNvSpPr/>
          <p:nvPr/>
        </p:nvSpPr>
        <p:spPr>
          <a:xfrm>
            <a:off x="3383280" y="1801368"/>
            <a:ext cx="1280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Few-Shot</a:t>
            </a:r>
            <a:endParaRPr lang="en-US" sz="1000"/>
          </a:p>
        </p:txBody>
      </p:sp>
      <p:sp>
        <p:nvSpPr>
          <p:cNvPr id="23" name="Text 21"/>
          <p:cNvSpPr/>
          <p:nvPr/>
        </p:nvSpPr>
        <p:spPr>
          <a:xfrm>
            <a:off x="3383280" y="2240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>
                <a:solidFill>
                  <a:srgbClr val="888888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Task</a:t>
            </a:r>
            <a:endParaRPr lang="en-US" sz="900"/>
          </a:p>
        </p:txBody>
      </p:sp>
      <p:sp>
        <p:nvSpPr>
          <p:cNvPr id="24" name="Text 22"/>
          <p:cNvSpPr/>
          <p:nvPr/>
        </p:nvSpPr>
        <p:spPr>
          <a:xfrm>
            <a:off x="3383280" y="2468880"/>
            <a:ext cx="253288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>
                <a:solidFill>
                  <a:srgbClr val="444444"/>
                </a:solidFill>
                <a:ea typeface="Calibri"/>
                <a:cs typeface="Calibri"/>
              </a:rPr>
              <a:t>Create beach image for travel blog</a:t>
            </a:r>
          </a:p>
        </p:txBody>
      </p:sp>
      <p:sp>
        <p:nvSpPr>
          <p:cNvPr id="25" name="Shape 23"/>
          <p:cNvSpPr/>
          <p:nvPr/>
        </p:nvSpPr>
        <p:spPr>
          <a:xfrm>
            <a:off x="3383280" y="3127248"/>
            <a:ext cx="2514600" cy="0"/>
          </a:xfrm>
          <a:prstGeom prst="line">
            <a:avLst/>
          </a:prstGeom>
          <a:noFill/>
          <a:ln w="1016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6" name="Text 24"/>
          <p:cNvSpPr/>
          <p:nvPr/>
        </p:nvSpPr>
        <p:spPr>
          <a:xfrm>
            <a:off x="3383280" y="3200400"/>
            <a:ext cx="25328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>
                <a:solidFill>
                  <a:srgbClr val="2E75B6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Best prompt includes:</a:t>
            </a:r>
            <a:endParaRPr lang="en-US" sz="900"/>
          </a:p>
        </p:txBody>
      </p:sp>
      <p:sp>
        <p:nvSpPr>
          <p:cNvPr id="27" name="Text 25"/>
          <p:cNvSpPr/>
          <p:nvPr/>
        </p:nvSpPr>
        <p:spPr>
          <a:xfrm>
            <a:off x="3383280" y="3447288"/>
            <a:ext cx="2532888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ea typeface="Calibri"/>
                <a:cs typeface="Calibri"/>
              </a:rPr>
              <a:t>2 example scenes for reference</a:t>
            </a: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Set the theme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Define the subject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Include supporting details</a:t>
            </a: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Specify style</a:t>
            </a:r>
            <a:endParaRPr lang="en-US" sz="1000"/>
          </a:p>
        </p:txBody>
      </p:sp>
      <p:sp>
        <p:nvSpPr>
          <p:cNvPr id="28" name="Shape 26"/>
          <p:cNvSpPr/>
          <p:nvPr/>
        </p:nvSpPr>
        <p:spPr>
          <a:xfrm>
            <a:off x="6172200" y="1097280"/>
            <a:ext cx="2788920" cy="379476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9" name="Shape 27"/>
          <p:cNvSpPr/>
          <p:nvPr/>
        </p:nvSpPr>
        <p:spPr>
          <a:xfrm>
            <a:off x="6172200" y="1097280"/>
            <a:ext cx="2788920" cy="64008"/>
          </a:xfrm>
          <a:prstGeom prst="rect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0" name="Text 28"/>
          <p:cNvSpPr/>
          <p:nvPr/>
        </p:nvSpPr>
        <p:spPr>
          <a:xfrm>
            <a:off x="6309360" y="120700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0D7377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200"/>
          </a:p>
        </p:txBody>
      </p:sp>
      <p:sp>
        <p:nvSpPr>
          <p:cNvPr id="31" name="Text 29"/>
          <p:cNvSpPr/>
          <p:nvPr/>
        </p:nvSpPr>
        <p:spPr>
          <a:xfrm>
            <a:off x="6830568" y="1207008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Sales Manager</a:t>
            </a:r>
            <a:endParaRPr lang="en-US" sz="1600"/>
          </a:p>
        </p:txBody>
      </p:sp>
      <p:sp>
        <p:nvSpPr>
          <p:cNvPr id="32" name="Shape 30"/>
          <p:cNvSpPr/>
          <p:nvPr/>
        </p:nvSpPr>
        <p:spPr>
          <a:xfrm>
            <a:off x="6309360" y="1801368"/>
            <a:ext cx="1280160" cy="292608"/>
          </a:xfrm>
          <a:prstGeom prst="roundRect">
            <a:avLst>
              <a:gd name="adj" fmla="val 18750"/>
            </a:avLst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3" name="Text 31"/>
          <p:cNvSpPr/>
          <p:nvPr/>
        </p:nvSpPr>
        <p:spPr>
          <a:xfrm>
            <a:off x="6309360" y="1801368"/>
            <a:ext cx="12801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Role Based</a:t>
            </a:r>
            <a:endParaRPr lang="en-US" sz="1000"/>
          </a:p>
        </p:txBody>
      </p:sp>
      <p:sp>
        <p:nvSpPr>
          <p:cNvPr id="34" name="Text 32"/>
          <p:cNvSpPr/>
          <p:nvPr/>
        </p:nvSpPr>
        <p:spPr>
          <a:xfrm>
            <a:off x="6309360" y="224028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>
                <a:solidFill>
                  <a:srgbClr val="888888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Task</a:t>
            </a:r>
            <a:endParaRPr lang="en-US" sz="900"/>
          </a:p>
        </p:txBody>
      </p:sp>
      <p:sp>
        <p:nvSpPr>
          <p:cNvPr id="35" name="Text 33"/>
          <p:cNvSpPr/>
          <p:nvPr/>
        </p:nvSpPr>
        <p:spPr>
          <a:xfrm>
            <a:off x="6309360" y="2468880"/>
            <a:ext cx="253288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/>
              <a:t>Analyze sales report for 3</a:t>
            </a:r>
            <a:r>
              <a:rPr lang="en-US" sz="1100" baseline="30000"/>
              <a:t>rd</a:t>
            </a:r>
            <a:r>
              <a:rPr lang="en-US" sz="1100"/>
              <a:t> quarter </a:t>
            </a:r>
            <a:endParaRPr lang="en-US" sz="1100">
              <a:latin typeface="Arial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6309360" y="3127248"/>
            <a:ext cx="2514600" cy="0"/>
          </a:xfrm>
          <a:prstGeom prst="line">
            <a:avLst/>
          </a:prstGeom>
          <a:noFill/>
          <a:ln w="1016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7" name="Text 35"/>
          <p:cNvSpPr/>
          <p:nvPr/>
        </p:nvSpPr>
        <p:spPr>
          <a:xfrm>
            <a:off x="6309360" y="3200400"/>
            <a:ext cx="25328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>
                <a:solidFill>
                  <a:srgbClr val="0D7377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Best prompt includes:</a:t>
            </a:r>
            <a:endParaRPr lang="en-US" sz="900"/>
          </a:p>
        </p:txBody>
      </p:sp>
      <p:sp>
        <p:nvSpPr>
          <p:cNvPr id="38" name="Text 36"/>
          <p:cNvSpPr/>
          <p:nvPr/>
        </p:nvSpPr>
        <p:spPr>
          <a:xfrm>
            <a:off x="6309360" y="3447288"/>
            <a:ext cx="2532888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Define role as Sales Manager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Specify the goal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Key context or report details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Key Insights</a:t>
            </a:r>
            <a:endParaRPr lang="en-US" sz="100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Output format</a:t>
            </a:r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00">
                <a:solidFill>
                  <a:srgbClr val="1A1A1A"/>
                </a:solidFill>
                <a:ea typeface="Calibri"/>
                <a:cs typeface="Calibri"/>
              </a:rPr>
              <a:t>Negative Instruction</a:t>
            </a:r>
            <a:endParaRPr lang="en-US" sz="1000" dirty="0">
              <a:solidFill>
                <a:srgbClr val="1A1A1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1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7" grpId="0" animBg="1"/>
      <p:bldP spid="31" grpId="0" animBg="1"/>
      <p:bldP spid="35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F3864"/>
          </a:solidFill>
          <a:ln w="12700">
            <a:solidFill>
              <a:srgbClr val="1F3864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411480" y="109728"/>
            <a:ext cx="6858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Prompt Debugging</a:t>
            </a:r>
            <a:endParaRPr lang="en-US" sz="2800"/>
          </a:p>
        </p:txBody>
      </p:sp>
      <p:sp>
        <p:nvSpPr>
          <p:cNvPr id="4" name="Text 2"/>
          <p:cNvSpPr/>
          <p:nvPr/>
        </p:nvSpPr>
        <p:spPr>
          <a:xfrm>
            <a:off x="411480" y="603504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>
                <a:solidFill>
                  <a:srgbClr val="CADCFC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Read the bad output as a mirror — the bug is always in the prompt</a:t>
            </a:r>
            <a:endParaRPr lang="en-US" sz="1300"/>
          </a:p>
        </p:txBody>
      </p:sp>
      <p:sp>
        <p:nvSpPr>
          <p:cNvPr id="5" name="Text 3"/>
          <p:cNvSpPr/>
          <p:nvPr/>
        </p:nvSpPr>
        <p:spPr>
          <a:xfrm>
            <a:off x="7772400" y="91440"/>
            <a:ext cx="1188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100"/>
          </a:p>
        </p:txBody>
      </p:sp>
      <p:sp>
        <p:nvSpPr>
          <p:cNvPr id="6" name="Text 4"/>
          <p:cNvSpPr/>
          <p:nvPr/>
        </p:nvSpPr>
        <p:spPr>
          <a:xfrm>
            <a:off x="365760" y="1115568"/>
            <a:ext cx="3931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>
                <a:solidFill>
                  <a:srgbClr val="888888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THE 5 BUGS</a:t>
            </a:r>
            <a:endParaRPr lang="en-US" sz="1000"/>
          </a:p>
        </p:txBody>
      </p:sp>
      <p:sp>
        <p:nvSpPr>
          <p:cNvPr id="7" name="Shape 5"/>
          <p:cNvSpPr/>
          <p:nvPr/>
        </p:nvSpPr>
        <p:spPr>
          <a:xfrm>
            <a:off x="365760" y="1417320"/>
            <a:ext cx="347472" cy="50292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365760" y="1417320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/>
          </a:p>
        </p:txBody>
      </p:sp>
      <p:sp>
        <p:nvSpPr>
          <p:cNvPr id="9" name="Shape 7"/>
          <p:cNvSpPr/>
          <p:nvPr/>
        </p:nvSpPr>
        <p:spPr>
          <a:xfrm>
            <a:off x="758952" y="1417320"/>
            <a:ext cx="3538728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822960" y="1417320"/>
            <a:ext cx="34015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Conflicting instructions</a:t>
            </a:r>
            <a:endParaRPr lang="en-US" sz="1100"/>
          </a:p>
        </p:txBody>
      </p:sp>
      <p:sp>
        <p:nvSpPr>
          <p:cNvPr id="11" name="Text 9"/>
          <p:cNvSpPr/>
          <p:nvPr/>
        </p:nvSpPr>
        <p:spPr>
          <a:xfrm>
            <a:off x="822960" y="1682496"/>
            <a:ext cx="34015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>
                <a:solidFill>
                  <a:srgbClr val="44444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Fix: Pick one register; rule out the other</a:t>
            </a:r>
            <a:endParaRPr lang="en-US" sz="1000"/>
          </a:p>
        </p:txBody>
      </p:sp>
      <p:sp>
        <p:nvSpPr>
          <p:cNvPr id="12" name="Shape 10"/>
          <p:cNvSpPr/>
          <p:nvPr/>
        </p:nvSpPr>
        <p:spPr>
          <a:xfrm>
            <a:off x="365760" y="2121408"/>
            <a:ext cx="347472" cy="50292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365760" y="2121408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/>
          </a:p>
        </p:txBody>
      </p:sp>
      <p:sp>
        <p:nvSpPr>
          <p:cNvPr id="14" name="Shape 12"/>
          <p:cNvSpPr/>
          <p:nvPr/>
        </p:nvSpPr>
        <p:spPr>
          <a:xfrm>
            <a:off x="758952" y="2121408"/>
            <a:ext cx="3538728" cy="502920"/>
          </a:xfrm>
          <a:prstGeom prst="rect">
            <a:avLst/>
          </a:prstGeom>
          <a:solidFill>
            <a:srgbClr val="F5F5F0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Text 13"/>
          <p:cNvSpPr/>
          <p:nvPr/>
        </p:nvSpPr>
        <p:spPr>
          <a:xfrm>
            <a:off x="822960" y="2121408"/>
            <a:ext cx="34015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Underspecified task</a:t>
            </a:r>
            <a:endParaRPr lang="en-US" sz="1100"/>
          </a:p>
        </p:txBody>
      </p:sp>
      <p:sp>
        <p:nvSpPr>
          <p:cNvPr id="16" name="Text 14"/>
          <p:cNvSpPr/>
          <p:nvPr/>
        </p:nvSpPr>
        <p:spPr>
          <a:xfrm>
            <a:off x="822960" y="2386584"/>
            <a:ext cx="34015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>
                <a:solidFill>
                  <a:srgbClr val="44444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Fix: Add: for whom? How long? What to emphasise?</a:t>
            </a:r>
            <a:endParaRPr lang="en-US" sz="1000"/>
          </a:p>
        </p:txBody>
      </p:sp>
      <p:sp>
        <p:nvSpPr>
          <p:cNvPr id="17" name="Shape 15"/>
          <p:cNvSpPr/>
          <p:nvPr/>
        </p:nvSpPr>
        <p:spPr>
          <a:xfrm>
            <a:off x="365760" y="2825496"/>
            <a:ext cx="347472" cy="50292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8" name="Text 16"/>
          <p:cNvSpPr/>
          <p:nvPr/>
        </p:nvSpPr>
        <p:spPr>
          <a:xfrm>
            <a:off x="365760" y="2825496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/>
          </a:p>
        </p:txBody>
      </p:sp>
      <p:sp>
        <p:nvSpPr>
          <p:cNvPr id="19" name="Shape 17"/>
          <p:cNvSpPr/>
          <p:nvPr/>
        </p:nvSpPr>
        <p:spPr>
          <a:xfrm>
            <a:off x="758952" y="2825496"/>
            <a:ext cx="3538728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0" name="Text 18"/>
          <p:cNvSpPr/>
          <p:nvPr/>
        </p:nvSpPr>
        <p:spPr>
          <a:xfrm>
            <a:off x="822960" y="2825496"/>
            <a:ext cx="34015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Missing format anchor</a:t>
            </a:r>
            <a:endParaRPr lang="en-US" sz="1100"/>
          </a:p>
        </p:txBody>
      </p:sp>
      <p:sp>
        <p:nvSpPr>
          <p:cNvPr id="21" name="Text 19"/>
          <p:cNvSpPr/>
          <p:nvPr/>
        </p:nvSpPr>
        <p:spPr>
          <a:xfrm>
            <a:off x="822960" y="3090672"/>
            <a:ext cx="34015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>
                <a:solidFill>
                  <a:srgbClr val="44444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Fix: Specify structure, sections, output shape</a:t>
            </a:r>
            <a:endParaRPr lang="en-US" sz="1000"/>
          </a:p>
        </p:txBody>
      </p:sp>
      <p:sp>
        <p:nvSpPr>
          <p:cNvPr id="22" name="Shape 20"/>
          <p:cNvSpPr/>
          <p:nvPr/>
        </p:nvSpPr>
        <p:spPr>
          <a:xfrm>
            <a:off x="365760" y="3529584"/>
            <a:ext cx="347472" cy="50292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3" name="Text 21"/>
          <p:cNvSpPr/>
          <p:nvPr/>
        </p:nvSpPr>
        <p:spPr>
          <a:xfrm>
            <a:off x="365760" y="3529584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100"/>
          </a:p>
        </p:txBody>
      </p:sp>
      <p:sp>
        <p:nvSpPr>
          <p:cNvPr id="24" name="Shape 22"/>
          <p:cNvSpPr/>
          <p:nvPr/>
        </p:nvSpPr>
        <p:spPr>
          <a:xfrm>
            <a:off x="758952" y="3529584"/>
            <a:ext cx="3538728" cy="502920"/>
          </a:xfrm>
          <a:prstGeom prst="rect">
            <a:avLst/>
          </a:prstGeom>
          <a:solidFill>
            <a:srgbClr val="F5F5F0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5" name="Text 23"/>
          <p:cNvSpPr/>
          <p:nvPr/>
        </p:nvSpPr>
        <p:spPr>
          <a:xfrm>
            <a:off x="822960" y="3529584"/>
            <a:ext cx="34015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Role mismatch</a:t>
            </a:r>
            <a:endParaRPr lang="en-US" sz="1100"/>
          </a:p>
        </p:txBody>
      </p:sp>
      <p:sp>
        <p:nvSpPr>
          <p:cNvPr id="26" name="Text 24"/>
          <p:cNvSpPr/>
          <p:nvPr/>
        </p:nvSpPr>
        <p:spPr>
          <a:xfrm>
            <a:off x="822960" y="3794760"/>
            <a:ext cx="34015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>
                <a:solidFill>
                  <a:srgbClr val="44444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Fix: Match role to task expertise level</a:t>
            </a:r>
            <a:endParaRPr lang="en-US" sz="1000"/>
          </a:p>
        </p:txBody>
      </p:sp>
      <p:sp>
        <p:nvSpPr>
          <p:cNvPr id="27" name="Shape 25"/>
          <p:cNvSpPr/>
          <p:nvPr/>
        </p:nvSpPr>
        <p:spPr>
          <a:xfrm>
            <a:off x="365760" y="4233672"/>
            <a:ext cx="347472" cy="50292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8" name="Text 26"/>
          <p:cNvSpPr/>
          <p:nvPr/>
        </p:nvSpPr>
        <p:spPr>
          <a:xfrm>
            <a:off x="365760" y="4233672"/>
            <a:ext cx="3474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>
                <a:solidFill>
                  <a:srgbClr val="FFFFFF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100"/>
          </a:p>
        </p:txBody>
      </p:sp>
      <p:sp>
        <p:nvSpPr>
          <p:cNvPr id="29" name="Shape 27"/>
          <p:cNvSpPr/>
          <p:nvPr/>
        </p:nvSpPr>
        <p:spPr>
          <a:xfrm>
            <a:off x="758952" y="4233672"/>
            <a:ext cx="3538728" cy="502920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0" name="Text 28"/>
          <p:cNvSpPr/>
          <p:nvPr/>
        </p:nvSpPr>
        <p:spPr>
          <a:xfrm>
            <a:off x="822960" y="4233672"/>
            <a:ext cx="34015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100" b="1">
                <a:solidFill>
                  <a:srgbClr val="1A1A1A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Ambiguous scope</a:t>
            </a:r>
            <a:endParaRPr lang="en-US" sz="1100"/>
          </a:p>
        </p:txBody>
      </p:sp>
      <p:sp>
        <p:nvSpPr>
          <p:cNvPr id="31" name="Text 29"/>
          <p:cNvSpPr/>
          <p:nvPr/>
        </p:nvSpPr>
        <p:spPr>
          <a:xfrm>
            <a:off x="822960" y="4498848"/>
            <a:ext cx="34015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>
                <a:solidFill>
                  <a:srgbClr val="444444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Fix: Define the improvement goal explicitly</a:t>
            </a:r>
            <a:endParaRPr lang="en-US" sz="1000"/>
          </a:p>
        </p:txBody>
      </p:sp>
      <p:sp>
        <p:nvSpPr>
          <p:cNvPr id="32" name="Shape 30"/>
          <p:cNvSpPr/>
          <p:nvPr/>
        </p:nvSpPr>
        <p:spPr>
          <a:xfrm>
            <a:off x="4572000" y="1097280"/>
            <a:ext cx="0" cy="3794760"/>
          </a:xfrm>
          <a:prstGeom prst="line">
            <a:avLst/>
          </a:prstGeom>
          <a:noFill/>
          <a:ln w="15240">
            <a:solidFill>
              <a:srgbClr val="DDDDDD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3" name="Text 31"/>
          <p:cNvSpPr/>
          <p:nvPr/>
        </p:nvSpPr>
        <p:spPr>
          <a:xfrm>
            <a:off x="4754880" y="1115568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>
                <a:solidFill>
                  <a:srgbClr val="888888"/>
                </a:solidFill>
                <a:latin typeface="Arial" pitchFamily="34" charset="0"/>
                <a:ea typeface="Calibri" pitchFamily="34" charset="-122"/>
                <a:cs typeface="Calibri" pitchFamily="34" charset="-120"/>
              </a:rPr>
              <a:t>CASE: SKINCARE TAGLINE</a:t>
            </a:r>
            <a:endParaRPr lang="en-US" sz="1000"/>
          </a:p>
        </p:txBody>
      </p:sp>
      <p:sp>
        <p:nvSpPr>
          <p:cNvPr id="34" name="Shape 32"/>
          <p:cNvSpPr/>
          <p:nvPr/>
        </p:nvSpPr>
        <p:spPr>
          <a:xfrm>
            <a:off x="4754880" y="1417320"/>
            <a:ext cx="4114800" cy="777240"/>
          </a:xfrm>
          <a:prstGeom prst="rect">
            <a:avLst/>
          </a:prstGeom>
          <a:solidFill>
            <a:srgbClr val="FFF0EE"/>
          </a:solidFill>
          <a:ln w="1016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5" name="Text 33"/>
          <p:cNvSpPr/>
          <p:nvPr/>
        </p:nvSpPr>
        <p:spPr>
          <a:xfrm>
            <a:off x="4892040" y="146304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>
                <a:solidFill>
                  <a:srgbClr val="C00000"/>
                </a:solidFill>
                <a:ea typeface="Calibri"/>
                <a:cs typeface="Calibri"/>
              </a:rPr>
              <a:t>❌  Bad prompt 1</a:t>
            </a:r>
            <a:endParaRPr lang="en-US" sz="900"/>
          </a:p>
        </p:txBody>
      </p:sp>
      <p:sp>
        <p:nvSpPr>
          <p:cNvPr id="36" name="Text 34"/>
          <p:cNvSpPr/>
          <p:nvPr/>
        </p:nvSpPr>
        <p:spPr>
          <a:xfrm>
            <a:off x="4892040" y="169164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1A1A1A"/>
                </a:solidFill>
                <a:ea typeface="Calibri" pitchFamily="34" charset="-122"/>
              </a:rPr>
              <a:t>Write a premium yet casual skincare tagline that sounds scientific but also fun and emotional. Keep it short but also descriptive.”</a:t>
            </a:r>
            <a:endParaRPr lang="en-US"/>
          </a:p>
        </p:txBody>
      </p:sp>
      <p:sp>
        <p:nvSpPr>
          <p:cNvPr id="54" name="Shape 32">
            <a:extLst>
              <a:ext uri="{FF2B5EF4-FFF2-40B4-BE49-F238E27FC236}">
                <a16:creationId xmlns:a16="http://schemas.microsoft.com/office/drawing/2014/main" id="{7FAE799D-E138-9CF7-C4BB-D2E3ABC773A5}"/>
              </a:ext>
            </a:extLst>
          </p:cNvPr>
          <p:cNvSpPr/>
          <p:nvPr/>
        </p:nvSpPr>
        <p:spPr>
          <a:xfrm>
            <a:off x="4774932" y="2369820"/>
            <a:ext cx="4114800" cy="777240"/>
          </a:xfrm>
          <a:prstGeom prst="rect">
            <a:avLst/>
          </a:prstGeom>
          <a:solidFill>
            <a:srgbClr val="FFF0EE"/>
          </a:solidFill>
          <a:ln w="1016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5" name="Text 33">
            <a:extLst>
              <a:ext uri="{FF2B5EF4-FFF2-40B4-BE49-F238E27FC236}">
                <a16:creationId xmlns:a16="http://schemas.microsoft.com/office/drawing/2014/main" id="{CEA1E0DE-7348-585C-C86C-EF9610FC87C0}"/>
              </a:ext>
            </a:extLst>
          </p:cNvPr>
          <p:cNvSpPr/>
          <p:nvPr/>
        </p:nvSpPr>
        <p:spPr>
          <a:xfrm>
            <a:off x="4912092" y="241554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>
                <a:solidFill>
                  <a:srgbClr val="C00000"/>
                </a:solidFill>
                <a:ea typeface="Calibri"/>
                <a:cs typeface="Calibri"/>
              </a:rPr>
              <a:t>❌  Bad </a:t>
            </a:r>
            <a:r>
              <a:rPr lang="en-US" sz="900" b="1" err="1">
                <a:solidFill>
                  <a:srgbClr val="C00000"/>
                </a:solidFill>
                <a:ea typeface="Calibri"/>
                <a:cs typeface="Calibri"/>
              </a:rPr>
              <a:t>promp</a:t>
            </a:r>
            <a:endParaRPr lang="en-US" sz="900" err="1"/>
          </a:p>
        </p:txBody>
      </p:sp>
      <p:sp>
        <p:nvSpPr>
          <p:cNvPr id="56" name="Text 34">
            <a:extLst>
              <a:ext uri="{FF2B5EF4-FFF2-40B4-BE49-F238E27FC236}">
                <a16:creationId xmlns:a16="http://schemas.microsoft.com/office/drawing/2014/main" id="{CBAF2B69-4228-DDC8-0504-06A31D524041}"/>
              </a:ext>
            </a:extLst>
          </p:cNvPr>
          <p:cNvSpPr/>
          <p:nvPr/>
        </p:nvSpPr>
        <p:spPr>
          <a:xfrm>
            <a:off x="4912092" y="264414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1A1A1A"/>
                </a:solidFill>
                <a:ea typeface="Calibri"/>
              </a:rPr>
              <a:t>“Create a skincare slogan that people will like. Make it catchy.”</a:t>
            </a:r>
            <a:endParaRPr lang="en-US"/>
          </a:p>
        </p:txBody>
      </p:sp>
      <p:sp>
        <p:nvSpPr>
          <p:cNvPr id="57" name="Shape 32">
            <a:extLst>
              <a:ext uri="{FF2B5EF4-FFF2-40B4-BE49-F238E27FC236}">
                <a16:creationId xmlns:a16="http://schemas.microsoft.com/office/drawing/2014/main" id="{3A346CE0-4603-6862-A5D3-7D7E26D127C4}"/>
              </a:ext>
            </a:extLst>
          </p:cNvPr>
          <p:cNvSpPr/>
          <p:nvPr/>
        </p:nvSpPr>
        <p:spPr>
          <a:xfrm>
            <a:off x="4764906" y="3272188"/>
            <a:ext cx="4114800" cy="777240"/>
          </a:xfrm>
          <a:prstGeom prst="rect">
            <a:avLst/>
          </a:prstGeom>
          <a:solidFill>
            <a:srgbClr val="FFF0EE"/>
          </a:solidFill>
          <a:ln w="10160">
            <a:solidFill>
              <a:srgbClr val="C000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8" name="Text 33">
            <a:extLst>
              <a:ext uri="{FF2B5EF4-FFF2-40B4-BE49-F238E27FC236}">
                <a16:creationId xmlns:a16="http://schemas.microsoft.com/office/drawing/2014/main" id="{C5AF2A3E-EDBF-CE37-200A-A2E4009BF469}"/>
              </a:ext>
            </a:extLst>
          </p:cNvPr>
          <p:cNvSpPr/>
          <p:nvPr/>
        </p:nvSpPr>
        <p:spPr>
          <a:xfrm>
            <a:off x="4902066" y="3317908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>
                <a:solidFill>
                  <a:srgbClr val="C00000"/>
                </a:solidFill>
                <a:ea typeface="Calibri"/>
                <a:cs typeface="Calibri"/>
              </a:rPr>
              <a:t>❌  Bad </a:t>
            </a:r>
            <a:r>
              <a:rPr lang="en-US" sz="900" b="1" err="1">
                <a:solidFill>
                  <a:srgbClr val="C00000"/>
                </a:solidFill>
                <a:ea typeface="Calibri"/>
                <a:cs typeface="Calibri"/>
              </a:rPr>
              <a:t>promp</a:t>
            </a:r>
            <a:r>
              <a:rPr lang="en-US" sz="900" b="1">
                <a:solidFill>
                  <a:srgbClr val="C00000"/>
                </a:solidFill>
                <a:ea typeface="Calibri"/>
                <a:cs typeface="Calibri"/>
              </a:rPr>
              <a:t>t</a:t>
            </a:r>
            <a:endParaRPr lang="en-US" sz="900"/>
          </a:p>
        </p:txBody>
      </p:sp>
      <p:sp>
        <p:nvSpPr>
          <p:cNvPr id="59" name="Text 34">
            <a:extLst>
              <a:ext uri="{FF2B5EF4-FFF2-40B4-BE49-F238E27FC236}">
                <a16:creationId xmlns:a16="http://schemas.microsoft.com/office/drawing/2014/main" id="{0CDA9595-B48B-6F55-114A-93FEE3B2C86F}"/>
              </a:ext>
            </a:extLst>
          </p:cNvPr>
          <p:cNvSpPr/>
          <p:nvPr/>
        </p:nvSpPr>
        <p:spPr>
          <a:xfrm>
            <a:off x="4912271" y="3546508"/>
            <a:ext cx="3840480" cy="284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1A1A1A"/>
                </a:solidFill>
                <a:ea typeface="Calibri"/>
              </a:rPr>
              <a:t>“As a dermatologist, write a bold rebellious tagline for a skincare brand that disrupts the industry and sounds poetic.”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C850-A341-2008-4500-0E623195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7948" y="2150850"/>
            <a:ext cx="8520600" cy="841800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8800" err="1">
                <a:solidFill>
                  <a:schemeClr val="bg1"/>
                </a:solidFill>
              </a:rPr>
              <a:t>QnA</a:t>
            </a:r>
            <a:r>
              <a:rPr lang="en-US" sz="880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Picture 2" descr="A cartoon of a blue round object with a sad face&#10;&#10;AI-generated content may be incorrect.">
            <a:extLst>
              <a:ext uri="{FF2B5EF4-FFF2-40B4-BE49-F238E27FC236}">
                <a16:creationId xmlns:a16="http://schemas.microsoft.com/office/drawing/2014/main" id="{0376B45A-868B-BD6A-1BFB-6D0D7CB7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8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60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Shubham Ranjan</dc:creator>
  <cp:revision>13</cp:revision>
  <dcterms:modified xsi:type="dcterms:W3CDTF">2026-05-12T06:29:30Z</dcterms:modified>
</cp:coreProperties>
</file>